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356903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4984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31300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2067603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73787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215835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21815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153293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248921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166486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B1850-1E9E-4624-927D-D6CDBDD5EA70}" type="datetimeFigureOut">
              <a:rPr lang="en-US" smtClean="0"/>
              <a:t>12/28/2016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9B527-4E4E-4F73-9C2B-D9B0E2744A10}" type="slidenum">
              <a:rPr lang="en-US" smtClean="0"/>
              <a:t>‹#›</a:t>
            </a:fld>
            <a:endParaRPr lang="en-US" dirty="0"/>
          </a:p>
        </p:txBody>
      </p:sp>
    </p:spTree>
    <p:extLst>
      <p:ext uri="{BB962C8B-B14F-4D97-AF65-F5344CB8AC3E}">
        <p14:creationId xmlns:p14="http://schemas.microsoft.com/office/powerpoint/2010/main" val="36763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B1850-1E9E-4624-927D-D6CDBDD5EA70}" type="datetimeFigureOut">
              <a:rPr lang="en-US" smtClean="0"/>
              <a:t>12/28/2016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9B527-4E4E-4F73-9C2B-D9B0E2744A10}" type="slidenum">
              <a:rPr lang="en-US" smtClean="0"/>
              <a:t>‹#›</a:t>
            </a:fld>
            <a:endParaRPr lang="en-US" dirty="0"/>
          </a:p>
        </p:txBody>
      </p:sp>
    </p:spTree>
    <p:extLst>
      <p:ext uri="{BB962C8B-B14F-4D97-AF65-F5344CB8AC3E}">
        <p14:creationId xmlns:p14="http://schemas.microsoft.com/office/powerpoint/2010/main" val="106200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75285"/>
            <a:ext cx="10515600" cy="1325563"/>
          </a:xfrm>
          <a:solidFill>
            <a:schemeClr val="bg1"/>
          </a:solidFill>
          <a:ln>
            <a:solidFill>
              <a:schemeClr val="tx1">
                <a:alpha val="52000"/>
              </a:schemeClr>
            </a:solidFill>
          </a:ln>
        </p:spPr>
        <p:txBody>
          <a:bodyPr>
            <a:normAutofit/>
          </a:bodyPr>
          <a:lstStyle/>
          <a:p>
            <a:r>
              <a:rPr lang="en-US" sz="2000" b="1" i="1" dirty="0" smtClean="0">
                <a:solidFill>
                  <a:schemeClr val="accent1">
                    <a:lumMod val="75000"/>
                  </a:schemeClr>
                </a:solidFill>
              </a:rPr>
              <a:t>Name</a:t>
            </a:r>
            <a:r>
              <a:rPr lang="en-US" sz="2000" i="1" dirty="0" smtClean="0">
                <a:solidFill>
                  <a:srgbClr val="00B0F0"/>
                </a:solidFill>
              </a:rPr>
              <a:t> </a:t>
            </a:r>
            <a:r>
              <a:rPr lang="en-US" sz="2000" b="1" i="1" dirty="0" smtClean="0">
                <a:solidFill>
                  <a:srgbClr val="00B0F0"/>
                </a:solidFill>
              </a:rPr>
              <a:t>: </a:t>
            </a:r>
            <a:r>
              <a:rPr lang="en-US" sz="2000" b="1" i="1" dirty="0" smtClean="0"/>
              <a:t>Farhan Farooq</a:t>
            </a:r>
            <a:br>
              <a:rPr lang="en-US" sz="2000" b="1" i="1" dirty="0" smtClean="0"/>
            </a:br>
            <a:r>
              <a:rPr lang="en-US" sz="2000" b="1" i="1" dirty="0" smtClean="0">
                <a:solidFill>
                  <a:schemeClr val="accent1">
                    <a:lumMod val="75000"/>
                  </a:schemeClr>
                </a:solidFill>
              </a:rPr>
              <a:t>Level </a:t>
            </a:r>
            <a:r>
              <a:rPr lang="en-US" sz="2000" b="1" i="1" dirty="0" smtClean="0">
                <a:solidFill>
                  <a:srgbClr val="00B0F0"/>
                </a:solidFill>
              </a:rPr>
              <a:t>:</a:t>
            </a:r>
            <a:r>
              <a:rPr lang="en-US" sz="2000" b="1" i="1" dirty="0" smtClean="0"/>
              <a:t> SAP Lead Techno Functional Senior Consultant</a:t>
            </a:r>
            <a:br>
              <a:rPr lang="en-US" sz="2000" b="1" i="1" dirty="0" smtClean="0"/>
            </a:br>
            <a:r>
              <a:rPr lang="en-US" sz="2000" b="1" i="1" dirty="0" smtClean="0">
                <a:solidFill>
                  <a:schemeClr val="accent1">
                    <a:lumMod val="75000"/>
                  </a:schemeClr>
                </a:solidFill>
              </a:rPr>
              <a:t>Certifications : </a:t>
            </a:r>
            <a:r>
              <a:rPr lang="en-US" sz="2000" b="1" i="1" dirty="0" smtClean="0"/>
              <a:t>SAP SD/ITIL/HANA Cloud Integration and Hybris Marketing. </a:t>
            </a:r>
            <a:endParaRPr lang="en-US" sz="2000" b="1" dirty="0"/>
          </a:p>
        </p:txBody>
      </p:sp>
      <p:sp>
        <p:nvSpPr>
          <p:cNvPr id="5" name="Subtitle 4"/>
          <p:cNvSpPr>
            <a:spLocks noGrp="1"/>
          </p:cNvSpPr>
          <p:nvPr>
            <p:ph idx="1"/>
          </p:nvPr>
        </p:nvSpPr>
        <p:spPr>
          <a:solidFill>
            <a:schemeClr val="bg1"/>
          </a:solidFill>
          <a:ln>
            <a:solidFill>
              <a:schemeClr val="tx1"/>
            </a:solidFill>
          </a:ln>
        </p:spPr>
        <p:txBody>
          <a:bodyPr>
            <a:normAutofit/>
          </a:bodyPr>
          <a:lstStyle/>
          <a:p>
            <a:pPr marL="0" indent="0">
              <a:buNone/>
            </a:pPr>
            <a:r>
              <a:rPr lang="en-US" sz="2000" i="1" dirty="0" smtClean="0">
                <a:solidFill>
                  <a:schemeClr val="accent1">
                    <a:lumMod val="75000"/>
                  </a:schemeClr>
                </a:solidFill>
              </a:rPr>
              <a:t>Skills/Competencies :</a:t>
            </a:r>
          </a:p>
          <a:p>
            <a:pPr marL="342900" indent="-342900" algn="l">
              <a:buFont typeface="Arial" panose="020B0604020202020204" pitchFamily="34" charset="0"/>
              <a:buChar char="•"/>
            </a:pPr>
            <a:r>
              <a:rPr lang="en-US" sz="1800" i="1" dirty="0" smtClean="0"/>
              <a:t>SAP SD with ABAP MM FI</a:t>
            </a:r>
          </a:p>
          <a:p>
            <a:pPr marL="342900" indent="-342900" algn="l">
              <a:buFont typeface="Arial" panose="020B0604020202020204" pitchFamily="34" charset="0"/>
              <a:buChar char="•"/>
            </a:pPr>
            <a:r>
              <a:rPr lang="en-US" sz="1800" i="1" dirty="0" smtClean="0"/>
              <a:t>SAP Hybris and FIORI.</a:t>
            </a:r>
          </a:p>
          <a:p>
            <a:pPr marL="0" indent="0" algn="l">
              <a:buNone/>
            </a:pPr>
            <a:r>
              <a:rPr lang="en-US" sz="2000" i="1" dirty="0" smtClean="0">
                <a:solidFill>
                  <a:schemeClr val="accent1">
                    <a:lumMod val="75000"/>
                  </a:schemeClr>
                </a:solidFill>
              </a:rPr>
              <a:t>Profile :</a:t>
            </a:r>
          </a:p>
          <a:p>
            <a:r>
              <a:rPr lang="en-US" sz="1800" i="1" dirty="0" smtClean="0"/>
              <a:t>8.4 Yrs. of Experience in SAP SD with MM/FI/Hybris and C4C Integrations and Third Party Systems (Siebel/RIM/Amazon etc.) </a:t>
            </a:r>
          </a:p>
          <a:p>
            <a:r>
              <a:rPr lang="en-US" sz="1800" i="1" dirty="0" smtClean="0"/>
              <a:t>Done 4 E2E Implementations/6 Support/ 2 Rollout Projects with Global Clients like Warner Brother’s/ETA Ascon Middle East UAE/Unilever and Reliance Communications in India. (Telecom/Automotive/Hospitalization/FMCG/Cement/Pharma Industry)</a:t>
            </a:r>
          </a:p>
          <a:p>
            <a:r>
              <a:rPr lang="en-US" sz="1800" i="1" dirty="0" smtClean="0"/>
              <a:t>Extensive and in-depth knowledge in SAP SD processes with ABAP, MM, FI, Hybris, FIORI and C4C with real time business process knowledge across different industry sectors.</a:t>
            </a:r>
          </a:p>
          <a:p>
            <a:r>
              <a:rPr lang="en-US" sz="1800" i="1" dirty="0" smtClean="0"/>
              <a:t>Experience in conducting hands on </a:t>
            </a:r>
            <a:r>
              <a:rPr lang="en-US" sz="1800" i="1" smtClean="0"/>
              <a:t>and corporate trainings </a:t>
            </a:r>
            <a:r>
              <a:rPr lang="en-US" sz="1800" i="1" dirty="0" smtClean="0"/>
              <a:t>in SAP SD and ITIL. In the L1 Interview Panel past 4 Yrs. with 400 plus Interviews taken. </a:t>
            </a:r>
          </a:p>
          <a:p>
            <a:pPr marL="0" indent="0">
              <a:buNone/>
            </a:pPr>
            <a:endParaRPr lang="en-US" sz="1800"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57230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b="1" dirty="0" smtClean="0"/>
              <a:t/>
            </a:r>
            <a:br>
              <a:rPr lang="en-US" sz="2000" b="1" dirty="0" smtClean="0"/>
            </a:br>
            <a:endParaRPr lang="en-US" sz="2000" b="1" dirty="0"/>
          </a:p>
        </p:txBody>
      </p:sp>
      <p:sp>
        <p:nvSpPr>
          <p:cNvPr id="4" name="Title 3"/>
          <p:cNvSpPr txBox="1">
            <a:spLocks/>
          </p:cNvSpPr>
          <p:nvPr/>
        </p:nvSpPr>
        <p:spPr>
          <a:xfrm>
            <a:off x="589280" y="284481"/>
            <a:ext cx="10078720" cy="5699759"/>
          </a:xfrm>
          <a:prstGeom prst="rect">
            <a:avLst/>
          </a:prstGeom>
          <a:solidFill>
            <a:schemeClr val="bg1">
              <a:alpha val="0"/>
            </a:schemeClr>
          </a:solidFill>
          <a:ln>
            <a:solidFill>
              <a:schemeClr val="tx1">
                <a:alpha val="52000"/>
              </a:schemeClr>
            </a:solidFill>
          </a:ln>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200" b="1" i="1" dirty="0" smtClean="0">
                <a:solidFill>
                  <a:schemeClr val="accent1">
                    <a:lumMod val="75000"/>
                  </a:schemeClr>
                </a:solidFill>
              </a:rPr>
              <a:t>Course Contents:</a:t>
            </a:r>
          </a:p>
          <a:p>
            <a:pPr algn="l"/>
            <a:endParaRPr lang="en-US" sz="1800" b="1" i="1" dirty="0" smtClean="0"/>
          </a:p>
          <a:p>
            <a:pPr marL="457200" indent="-457200" algn="l">
              <a:buFont typeface="+mj-lt"/>
              <a:buAutoNum type="arabicPeriod"/>
            </a:pPr>
            <a:r>
              <a:rPr lang="en-US" sz="1700" b="1" i="1" dirty="0" smtClean="0"/>
              <a:t>Introduction to SAP and SAP Overview.</a:t>
            </a:r>
          </a:p>
          <a:p>
            <a:pPr marL="457200" indent="-457200" algn="l">
              <a:buFont typeface="+mj-lt"/>
              <a:buAutoNum type="arabicPeriod"/>
            </a:pPr>
            <a:r>
              <a:rPr lang="en-US" sz="1700" b="1" i="1" dirty="0" smtClean="0"/>
              <a:t>Enterprise Structure</a:t>
            </a:r>
          </a:p>
          <a:p>
            <a:pPr marL="457200" indent="-457200" algn="l">
              <a:buFont typeface="+mj-lt"/>
              <a:buAutoNum type="arabicPeriod"/>
            </a:pPr>
            <a:r>
              <a:rPr lang="en-US" sz="1700" b="1" i="1" dirty="0" smtClean="0"/>
              <a:t>Master Data</a:t>
            </a:r>
          </a:p>
          <a:p>
            <a:pPr marL="457200" indent="-457200" algn="l">
              <a:buFont typeface="+mj-lt"/>
              <a:buAutoNum type="arabicPeriod"/>
            </a:pPr>
            <a:r>
              <a:rPr lang="en-US" sz="1700" b="1" i="1" dirty="0" smtClean="0"/>
              <a:t>Customer Master Data</a:t>
            </a:r>
          </a:p>
          <a:p>
            <a:pPr marL="457200" indent="-457200" algn="l">
              <a:buFont typeface="+mj-lt"/>
              <a:buAutoNum type="arabicPeriod"/>
            </a:pPr>
            <a:r>
              <a:rPr lang="en-US" sz="1700" b="1" i="1" dirty="0" smtClean="0"/>
              <a:t>Material Master Data</a:t>
            </a:r>
          </a:p>
          <a:p>
            <a:pPr marL="457200" indent="-457200" algn="l">
              <a:buFont typeface="+mj-lt"/>
              <a:buAutoNum type="arabicPeriod"/>
            </a:pPr>
            <a:r>
              <a:rPr lang="en-US" sz="1700" b="1" i="1" dirty="0" smtClean="0"/>
              <a:t>Customer Material Information Record.</a:t>
            </a:r>
          </a:p>
          <a:p>
            <a:pPr marL="457200" indent="-457200" algn="l">
              <a:buFont typeface="+mj-lt"/>
              <a:buAutoNum type="arabicPeriod"/>
            </a:pPr>
            <a:r>
              <a:rPr lang="en-US" sz="1700" b="1" i="1" dirty="0" smtClean="0"/>
              <a:t>General Business Process</a:t>
            </a:r>
          </a:p>
          <a:p>
            <a:pPr marL="457200" indent="-457200" algn="l">
              <a:buFont typeface="+mj-lt"/>
              <a:buAutoNum type="arabicPeriod"/>
            </a:pPr>
            <a:r>
              <a:rPr lang="en-US" sz="1700" b="1" i="1" dirty="0" smtClean="0"/>
              <a:t>Sales Document Types/Item and Schedule Line Category and its roles</a:t>
            </a:r>
          </a:p>
          <a:p>
            <a:pPr marL="457200" indent="-457200" algn="l">
              <a:buFont typeface="+mj-lt"/>
              <a:buAutoNum type="arabicPeriod"/>
            </a:pPr>
            <a:r>
              <a:rPr lang="en-US" sz="1700" b="1" i="1" dirty="0" smtClean="0"/>
              <a:t>Pricing and Condition Technique</a:t>
            </a:r>
          </a:p>
          <a:p>
            <a:pPr marL="457200" indent="-457200" algn="l">
              <a:buFont typeface="+mj-lt"/>
              <a:buAutoNum type="arabicPeriod"/>
            </a:pPr>
            <a:r>
              <a:rPr lang="en-US" sz="1700" b="1" i="1" dirty="0" smtClean="0"/>
              <a:t>Basic Functions  (Free Goods/Material Determination/Account Determination/Partner/Text/Output  Determination etc)</a:t>
            </a:r>
          </a:p>
          <a:p>
            <a:pPr marL="457200" indent="-457200" algn="l">
              <a:buFont typeface="+mj-lt"/>
              <a:buAutoNum type="arabicPeriod"/>
            </a:pPr>
            <a:r>
              <a:rPr lang="en-US" sz="1700" b="1" i="1" dirty="0" smtClean="0"/>
              <a:t>Customer Complaints and Returns</a:t>
            </a:r>
          </a:p>
          <a:p>
            <a:pPr marL="457200" indent="-457200" algn="l">
              <a:buFont typeface="+mj-lt"/>
              <a:buAutoNum type="arabicPeriod"/>
            </a:pPr>
            <a:r>
              <a:rPr lang="en-US" sz="1700" b="1" i="1" dirty="0" smtClean="0"/>
              <a:t>Copy Controls in Sales/Delivery and Billing Documents</a:t>
            </a:r>
          </a:p>
          <a:p>
            <a:pPr marL="457200" indent="-457200" algn="l">
              <a:buFont typeface="+mj-lt"/>
              <a:buAutoNum type="arabicPeriod"/>
            </a:pPr>
            <a:r>
              <a:rPr lang="en-US" sz="1700" b="1" i="1" dirty="0" smtClean="0"/>
              <a:t>Contracts and Outline Agreements</a:t>
            </a:r>
          </a:p>
          <a:p>
            <a:pPr marL="457200" indent="-457200" algn="l">
              <a:buFont typeface="+mj-lt"/>
              <a:buAutoNum type="arabicPeriod"/>
            </a:pPr>
            <a:r>
              <a:rPr lang="en-US" sz="1700" b="1" i="1" dirty="0" smtClean="0"/>
              <a:t>Consignment Process.</a:t>
            </a:r>
          </a:p>
          <a:p>
            <a:pPr marL="457200" indent="-457200" algn="l">
              <a:buFont typeface="+mj-lt"/>
              <a:buAutoNum type="arabicPeriod"/>
            </a:pPr>
            <a:r>
              <a:rPr lang="en-US" sz="1700" b="1" i="1" dirty="0" smtClean="0"/>
              <a:t>Credit Management</a:t>
            </a:r>
          </a:p>
          <a:p>
            <a:pPr marL="457200" indent="-457200" algn="l">
              <a:buFont typeface="+mj-lt"/>
              <a:buAutoNum type="arabicPeriod"/>
            </a:pPr>
            <a:r>
              <a:rPr lang="en-US" sz="1700" b="1" i="1" dirty="0" smtClean="0"/>
              <a:t>ATP and Transfer of Requirements.</a:t>
            </a:r>
          </a:p>
          <a:p>
            <a:pPr marL="457200" indent="-457200" algn="l">
              <a:buFont typeface="+mj-lt"/>
              <a:buAutoNum type="arabicPeriod"/>
            </a:pPr>
            <a:r>
              <a:rPr lang="en-US" sz="1700" b="1" i="1" dirty="0" smtClean="0"/>
              <a:t>Intercompany Sales</a:t>
            </a:r>
          </a:p>
          <a:p>
            <a:pPr marL="457200" indent="-457200" algn="l">
              <a:buFont typeface="+mj-lt"/>
              <a:buAutoNum type="arabicPeriod"/>
            </a:pPr>
            <a:r>
              <a:rPr lang="en-US" sz="1700" b="1" i="1" dirty="0" smtClean="0"/>
              <a:t>Third Party Process</a:t>
            </a:r>
          </a:p>
          <a:p>
            <a:pPr marL="457200" indent="-457200" algn="l">
              <a:buFont typeface="+mj-lt"/>
              <a:buAutoNum type="arabicPeriod"/>
            </a:pPr>
            <a:r>
              <a:rPr lang="en-US" sz="1700" b="1" i="1" dirty="0" smtClean="0"/>
              <a:t>Delivery Document Types and its complete process.</a:t>
            </a:r>
          </a:p>
          <a:p>
            <a:pPr marL="457200" indent="-457200" algn="l">
              <a:buFont typeface="+mj-lt"/>
              <a:buAutoNum type="arabicPeriod"/>
            </a:pPr>
            <a:r>
              <a:rPr lang="en-US" sz="1700" b="1" i="1" dirty="0" smtClean="0"/>
              <a:t>Picking and Proof of Delivery Process.</a:t>
            </a:r>
          </a:p>
          <a:p>
            <a:pPr marL="457200" indent="-457200" algn="l">
              <a:buFont typeface="+mj-lt"/>
              <a:buAutoNum type="arabicPeriod"/>
            </a:pPr>
            <a:r>
              <a:rPr lang="en-US" sz="1700" b="1" i="1" dirty="0" smtClean="0"/>
              <a:t>Billing Document Types and its complete process.</a:t>
            </a:r>
          </a:p>
          <a:p>
            <a:pPr marL="457200" indent="-457200" algn="l">
              <a:buFont typeface="+mj-lt"/>
              <a:buAutoNum type="arabicPeriod"/>
            </a:pPr>
            <a:r>
              <a:rPr lang="en-US" sz="1700" b="1" i="1" dirty="0" smtClean="0"/>
              <a:t>Rebates</a:t>
            </a:r>
          </a:p>
          <a:p>
            <a:pPr marL="457200" indent="-457200" algn="l">
              <a:buFont typeface="+mj-lt"/>
              <a:buAutoNum type="arabicPeriod"/>
            </a:pPr>
            <a:r>
              <a:rPr lang="en-US" sz="1700" b="1" i="1" dirty="0" smtClean="0"/>
              <a:t>Logistics Information Systems</a:t>
            </a:r>
          </a:p>
          <a:p>
            <a:pPr marL="457200" indent="-457200" algn="l">
              <a:buFont typeface="+mj-lt"/>
              <a:buAutoNum type="arabicPeriod"/>
            </a:pPr>
            <a:r>
              <a:rPr lang="en-US" sz="1700" b="1" i="1" dirty="0" smtClean="0"/>
              <a:t>SAP ASAP Methodology and Solution Manager</a:t>
            </a:r>
          </a:p>
          <a:p>
            <a:pPr marL="457200" indent="-457200" algn="l">
              <a:buFont typeface="+mj-lt"/>
              <a:buAutoNum type="arabicPeriod"/>
            </a:pPr>
            <a:endParaRPr lang="en-US" sz="2000" b="1" dirty="0" smtClean="0"/>
          </a:p>
          <a:p>
            <a:pPr marL="457200" indent="-457200" algn="l">
              <a:buFont typeface="+mj-lt"/>
              <a:buAutoNum type="arabicPeriod"/>
            </a:pPr>
            <a:endParaRPr lang="en-US" sz="2000" b="1" dirty="0"/>
          </a:p>
        </p:txBody>
      </p:sp>
    </p:spTree>
    <p:extLst>
      <p:ext uri="{BB962C8B-B14F-4D97-AF65-F5344CB8AC3E}">
        <p14:creationId xmlns:p14="http://schemas.microsoft.com/office/powerpoint/2010/main" val="3771251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120" y="0"/>
            <a:ext cx="9682480" cy="6421120"/>
          </a:xfrm>
          <a:solidFill>
            <a:schemeClr val="bg1"/>
          </a:solidFill>
          <a:ln>
            <a:solidFill>
              <a:schemeClr val="tx1"/>
            </a:solidFill>
          </a:ln>
        </p:spPr>
        <p:txBody>
          <a:bodyPr>
            <a:normAutofit fontScale="90000"/>
          </a:bodyPr>
          <a:lstStyle/>
          <a:p>
            <a:pPr algn="l"/>
            <a:r>
              <a:rPr lang="en-US" sz="2200" b="1" i="1" dirty="0" smtClean="0">
                <a:solidFill>
                  <a:schemeClr val="accent1">
                    <a:lumMod val="75000"/>
                  </a:schemeClr>
                </a:solidFill>
              </a:rPr>
              <a:t>Versions in SAP :</a:t>
            </a:r>
            <a:r>
              <a:rPr lang="en-US" sz="1600" b="1" i="1" dirty="0" smtClean="0"/>
              <a:t/>
            </a:r>
            <a:br>
              <a:rPr lang="en-US" sz="1600" b="1" i="1" dirty="0" smtClean="0"/>
            </a:br>
            <a:r>
              <a:rPr lang="en-US" sz="1600" b="1" i="1" dirty="0" smtClean="0"/>
              <a:t>• SAP R/1 System RF: 1972</a:t>
            </a:r>
            <a:br>
              <a:rPr lang="en-US" sz="1600" b="1" i="1" dirty="0" smtClean="0"/>
            </a:br>
            <a:r>
              <a:rPr lang="en-US" sz="1600" b="1" i="1" dirty="0" smtClean="0"/>
              <a:t>• SAP R/2 Mainframe System: 1979</a:t>
            </a:r>
            <a:br>
              <a:rPr lang="en-US" sz="1600" b="1" i="1" dirty="0" smtClean="0"/>
            </a:br>
            <a:r>
              <a:rPr lang="en-US" sz="1600" b="1" i="1" dirty="0" smtClean="0"/>
              <a:t>• SAP R/3 Enterprise Edition 1.0 A: July 1992</a:t>
            </a:r>
            <a:br>
              <a:rPr lang="en-US" sz="1600" b="1" i="1" dirty="0" smtClean="0"/>
            </a:br>
            <a:r>
              <a:rPr lang="en-US" sz="1600" b="1" i="1" dirty="0" smtClean="0"/>
              <a:t>• SAP R/3 Enterprise Edition 2.0, 3.0, 4.0, 4.0B, 4.3, 4.5B, 4.6B, 4,6F and 4.7 (1993-2003)</a:t>
            </a:r>
            <a:br>
              <a:rPr lang="en-US" sz="1600" b="1" i="1" dirty="0" smtClean="0"/>
            </a:br>
            <a:r>
              <a:rPr lang="en-US" sz="1600" b="1" i="1" dirty="0" smtClean="0"/>
              <a:t>• SAP ERP Central Component (ECC) 5.0: 2004</a:t>
            </a:r>
            <a:br>
              <a:rPr lang="en-US" sz="1600" b="1" i="1" dirty="0" smtClean="0"/>
            </a:br>
            <a:r>
              <a:rPr lang="en-US" sz="1600" b="1" i="1" dirty="0" smtClean="0"/>
              <a:t>• SAP ERP Central Component (ECC) 6.0: October 2005</a:t>
            </a:r>
            <a:br>
              <a:rPr lang="en-US" sz="1600" b="1" i="1" dirty="0" smtClean="0"/>
            </a:br>
            <a:r>
              <a:rPr lang="en-US" sz="1600" b="1" i="1" dirty="0" smtClean="0"/>
              <a:t>• SAP enhancement package 1 for SAP ERP 6.0: December 2006</a:t>
            </a:r>
            <a:br>
              <a:rPr lang="en-US" sz="1600" b="1" i="1" dirty="0" smtClean="0"/>
            </a:br>
            <a:r>
              <a:rPr lang="en-US" sz="1600" b="1" i="1" dirty="0" smtClean="0"/>
              <a:t>• SAP enhancement package 2 for SAP ERP 6.0: July 2007</a:t>
            </a:r>
            <a:br>
              <a:rPr lang="en-US" sz="1600" b="1" i="1" dirty="0" smtClean="0"/>
            </a:br>
            <a:r>
              <a:rPr lang="en-US" sz="1600" b="1" i="1" dirty="0" smtClean="0"/>
              <a:t>• SAP enhancement package 3 for SAP ERP 6.0</a:t>
            </a:r>
            <a:br>
              <a:rPr lang="en-US" sz="1600" b="1" i="1" dirty="0" smtClean="0"/>
            </a:br>
            <a:r>
              <a:rPr lang="en-US" sz="1600" b="1" i="1" dirty="0" smtClean="0"/>
              <a:t>• SAP enhancement package 4 for SAP ERP 6.0</a:t>
            </a:r>
            <a:br>
              <a:rPr lang="en-US" sz="1600" b="1" i="1" dirty="0" smtClean="0"/>
            </a:br>
            <a:r>
              <a:rPr lang="en-US" sz="1600" b="1" i="1" dirty="0" smtClean="0"/>
              <a:t>• SAP enhancement package 5 for SAP ERP 6.0: June 2010</a:t>
            </a:r>
            <a:br>
              <a:rPr lang="en-US" sz="1600" b="1" i="1" dirty="0" smtClean="0"/>
            </a:br>
            <a:r>
              <a:rPr lang="en-US" sz="1600" b="1" i="1" dirty="0" smtClean="0"/>
              <a:t>• SAP enhancement package 6 for SAP ERP 6.0: June 2012</a:t>
            </a:r>
            <a:br>
              <a:rPr lang="en-US" sz="1600" b="1" i="1" dirty="0" smtClean="0"/>
            </a:br>
            <a:r>
              <a:rPr lang="en-US" sz="1600" b="1" i="1" dirty="0" smtClean="0"/>
              <a:t>• SAP enhancement package 7 for SAP ERP 6.0: 2013</a:t>
            </a:r>
            <a:r>
              <a:rPr lang="en-US" sz="1600" b="1" i="1" dirty="0"/>
              <a:t/>
            </a:r>
            <a:br>
              <a:rPr lang="en-US" sz="1600" b="1" i="1" dirty="0"/>
            </a:br>
            <a:r>
              <a:rPr lang="en-US" sz="1800" b="1" i="1" dirty="0" smtClean="0"/>
              <a:t/>
            </a:r>
            <a:br>
              <a:rPr lang="en-US" sz="1800" b="1" i="1" dirty="0" smtClean="0"/>
            </a:br>
            <a:r>
              <a:rPr lang="en-US" sz="2200" b="1" i="1" dirty="0" smtClean="0">
                <a:solidFill>
                  <a:schemeClr val="accent1">
                    <a:lumMod val="75000"/>
                  </a:schemeClr>
                </a:solidFill>
              </a:rPr>
              <a:t>Why SAP ERP:</a:t>
            </a:r>
            <a:r>
              <a:rPr lang="en-US" sz="1800" b="1" i="1" dirty="0" smtClean="0"/>
              <a:t/>
            </a:r>
            <a:br>
              <a:rPr lang="en-US" sz="1800" b="1" i="1" dirty="0" smtClean="0"/>
            </a:br>
            <a:r>
              <a:rPr lang="en-US" sz="1600" b="1" i="1" dirty="0" smtClean="0"/>
              <a:t>1. SAP stands for Systems Applications and Products in Data Processing</a:t>
            </a:r>
            <a:br>
              <a:rPr lang="en-US" sz="1600" b="1" i="1" dirty="0" smtClean="0"/>
            </a:br>
            <a:r>
              <a:rPr lang="en-US" sz="1600" b="1" i="1" dirty="0" smtClean="0"/>
              <a:t>2. SAP ERP stands for Enterprise Resource Planning i.e. effectively planning and utilization of the Resources. It helps to integrate all the   </a:t>
            </a:r>
            <a:br>
              <a:rPr lang="en-US" sz="1600" b="1" i="1" dirty="0" smtClean="0"/>
            </a:br>
            <a:r>
              <a:rPr lang="en-US" sz="1600" b="1" i="1" dirty="0"/>
              <a:t> </a:t>
            </a:r>
            <a:r>
              <a:rPr lang="en-US" sz="1600" b="1" i="1" dirty="0" smtClean="0"/>
              <a:t>   individual business process into a single system,</a:t>
            </a:r>
            <a:br>
              <a:rPr lang="en-US" sz="1600" b="1" i="1" dirty="0" smtClean="0"/>
            </a:br>
            <a:r>
              <a:rPr lang="en-US" sz="1600" b="1" i="1" dirty="0" smtClean="0"/>
              <a:t>3. SAP is based on 3 Tier Architecture which includes Presentation (SAP GUI) , Application (Web User Interface) and Database Layer</a:t>
            </a:r>
            <a:br>
              <a:rPr lang="en-US" sz="1600" b="1" i="1" dirty="0" smtClean="0"/>
            </a:br>
            <a:r>
              <a:rPr lang="en-US" sz="1600" b="1" i="1" dirty="0" smtClean="0"/>
              <a:t>4. The Key advantages which SAP has over the other ERP Products (BAAN, Oracle, JD Edwards etc) includes flexibility, Customized  </a:t>
            </a:r>
            <a:br>
              <a:rPr lang="en-US" sz="1600" b="1" i="1" dirty="0" smtClean="0"/>
            </a:br>
            <a:r>
              <a:rPr lang="en-US" sz="1600" b="1" i="1" dirty="0"/>
              <a:t> </a:t>
            </a:r>
            <a:r>
              <a:rPr lang="en-US" sz="1600" b="1" i="1" dirty="0" smtClean="0"/>
              <a:t>   solution as per our requirement.</a:t>
            </a:r>
            <a:r>
              <a:rPr lang="en-US" sz="1600" b="1" dirty="0" smtClean="0"/>
              <a:t/>
            </a:r>
            <a:br>
              <a:rPr lang="en-US" sz="1600" b="1" dirty="0" smtClean="0"/>
            </a:br>
            <a:r>
              <a:rPr lang="en-US" sz="1600" b="1" i="1" dirty="0"/>
              <a:t>5. Highly Integrated with other modules.</a:t>
            </a:r>
            <a:br>
              <a:rPr lang="en-US" sz="1600" b="1" i="1" dirty="0"/>
            </a:br>
            <a:r>
              <a:rPr lang="en-US" sz="1600" b="1" i="1" dirty="0"/>
              <a:t>6. Industry specific modules e.g. IS-Oil, IS- Retail, IS-Telecommunication.</a:t>
            </a:r>
            <a:br>
              <a:rPr lang="en-US" sz="1600" b="1" i="1" dirty="0"/>
            </a:br>
            <a:r>
              <a:rPr lang="en-US" sz="1600" b="1" i="1" dirty="0"/>
              <a:t>7. Continuous Support.</a:t>
            </a:r>
            <a:br>
              <a:rPr lang="en-US" sz="1600" b="1" i="1" dirty="0"/>
            </a:br>
            <a:r>
              <a:rPr lang="en-US" sz="1600" b="1" i="1" dirty="0"/>
              <a:t>8. The major advantage is </a:t>
            </a:r>
            <a:r>
              <a:rPr lang="en-US" sz="1600" b="1" i="1" dirty="0">
                <a:solidFill>
                  <a:srgbClr val="0070C0"/>
                </a:solidFill>
              </a:rPr>
              <a:t>“HIGHLY INTEGRATED WITH OTHER MODULES OF BUSINESS”  </a:t>
            </a:r>
            <a:r>
              <a:rPr lang="en-US" sz="1600" b="1" i="1" dirty="0"/>
              <a:t>which is not there in other ERP Products.</a:t>
            </a:r>
            <a:br>
              <a:rPr lang="en-US" sz="1600" b="1" i="1" dirty="0"/>
            </a:br>
            <a:r>
              <a:rPr lang="en-US" sz="1600" b="1" i="1" dirty="0"/>
              <a:t>9. In other ERP Products like BAAN, Oracle etc.  we need to have different software for different modules. Here Integration becomes an</a:t>
            </a:r>
            <a:br>
              <a:rPr lang="en-US" sz="1600" b="1" i="1" dirty="0"/>
            </a:br>
            <a:r>
              <a:rPr lang="en-US" sz="1600" b="1" i="1" dirty="0"/>
              <a:t>    issue, not all software support  some integrations except SAP</a:t>
            </a:r>
            <a:r>
              <a:rPr lang="en-US" sz="1600" b="1" i="1" dirty="0" smtClean="0"/>
              <a:t>.  </a:t>
            </a:r>
            <a:r>
              <a:rPr lang="en-US" sz="1600" b="1" i="1" dirty="0"/>
              <a:t/>
            </a:r>
            <a:br>
              <a:rPr lang="en-US" sz="1600" b="1" i="1" dirty="0"/>
            </a:br>
            <a:r>
              <a:rPr lang="en-US" sz="1600" b="1" i="1" dirty="0"/>
              <a:t/>
            </a:r>
            <a:br>
              <a:rPr lang="en-US" sz="1600" b="1" i="1" dirty="0"/>
            </a:br>
            <a:r>
              <a:rPr lang="en-US" sz="1600" b="1" i="1" dirty="0"/>
              <a:t/>
            </a:r>
            <a:br>
              <a:rPr lang="en-US" sz="1600" b="1" i="1" dirty="0"/>
            </a:br>
            <a:endParaRPr lang="en-US" sz="1600" b="1" i="1" dirty="0"/>
          </a:p>
        </p:txBody>
      </p:sp>
    </p:spTree>
    <p:extLst>
      <p:ext uri="{BB962C8B-B14F-4D97-AF65-F5344CB8AC3E}">
        <p14:creationId xmlns:p14="http://schemas.microsoft.com/office/powerpoint/2010/main" val="351261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865360" cy="4638358"/>
          </a:xfrm>
          <a:solidFill>
            <a:schemeClr val="bg1">
              <a:alpha val="4000"/>
            </a:schemeClr>
          </a:solidFill>
          <a:ln>
            <a:solidFill>
              <a:schemeClr val="tx1"/>
            </a:solidFill>
          </a:ln>
        </p:spPr>
        <p:txBody>
          <a:bodyPr/>
          <a:lstStyle/>
          <a:p>
            <a:pPr algn="l"/>
            <a:r>
              <a:rPr lang="en-US" sz="2000" b="1" i="1" dirty="0" smtClean="0">
                <a:solidFill>
                  <a:srgbClr val="00B0F0"/>
                </a:solidFill>
              </a:rPr>
              <a:t>SAP Training Materials :</a:t>
            </a:r>
            <a:br>
              <a:rPr lang="en-US" sz="2000" b="1" i="1" dirty="0" smtClean="0">
                <a:solidFill>
                  <a:srgbClr val="00B0F0"/>
                </a:solidFill>
              </a:rPr>
            </a:br>
            <a:r>
              <a:rPr lang="en-US" sz="2000" b="1" i="1" dirty="0" smtClean="0"/>
              <a:t/>
            </a:r>
            <a:br>
              <a:rPr lang="en-US" sz="2000" b="1" i="1" dirty="0" smtClean="0"/>
            </a:br>
            <a:r>
              <a:rPr lang="en-US" sz="2000" b="1" i="1" dirty="0" smtClean="0"/>
              <a:t>1. Will provide the soft copy of all the course contents.</a:t>
            </a:r>
            <a:br>
              <a:rPr lang="en-US" sz="2000" b="1" i="1" dirty="0" smtClean="0"/>
            </a:br>
            <a:r>
              <a:rPr lang="en-US" sz="2000" b="1" i="1" dirty="0" smtClean="0"/>
              <a:t>2. Will provide documentations and scripts on key areas of SAP SD e.g. ATP, Product Allocation, </a:t>
            </a:r>
            <a:br>
              <a:rPr lang="en-US" sz="2000" b="1" i="1" dirty="0" smtClean="0"/>
            </a:br>
            <a:r>
              <a:rPr lang="en-US" sz="2000" b="1" i="1" dirty="0"/>
              <a:t> </a:t>
            </a:r>
            <a:r>
              <a:rPr lang="en-US" sz="2000" b="1" i="1" dirty="0" smtClean="0"/>
              <a:t>   Rebates, Work Flow Process, Campaign Process etc. I have implemented in my experience.</a:t>
            </a:r>
            <a:br>
              <a:rPr lang="en-US" sz="2000" b="1" i="1" dirty="0" smtClean="0"/>
            </a:br>
            <a:r>
              <a:rPr lang="en-US" sz="2000" b="1" i="1" dirty="0" smtClean="0"/>
              <a:t>3. Will conduct weekly test on topics covered with real time questions and in depth preparation  </a:t>
            </a:r>
            <a:br>
              <a:rPr lang="en-US" sz="2000" b="1" i="1" dirty="0" smtClean="0"/>
            </a:br>
            <a:r>
              <a:rPr lang="en-US" sz="2000" b="1" i="1" dirty="0"/>
              <a:t> </a:t>
            </a:r>
            <a:r>
              <a:rPr lang="en-US" sz="2000" b="1" i="1" dirty="0" smtClean="0"/>
              <a:t>   of Interviews with real time business scenarios which are always asked in the technical round </a:t>
            </a:r>
            <a:r>
              <a:rPr lang="en-US" sz="2000" b="1" i="1" dirty="0"/>
              <a:t/>
            </a:r>
            <a:br>
              <a:rPr lang="en-US" sz="2000" b="1" i="1" dirty="0"/>
            </a:br>
            <a:r>
              <a:rPr lang="en-US" sz="2000" b="1" i="1" dirty="0" smtClean="0"/>
              <a:t>    including Implementation and Support Project.</a:t>
            </a:r>
            <a:r>
              <a:rPr lang="en-US" sz="2000" b="1" dirty="0" smtClean="0"/>
              <a:t/>
            </a:r>
            <a:br>
              <a:rPr lang="en-US" sz="2000" b="1" dirty="0" smtClean="0"/>
            </a:br>
            <a:r>
              <a:rPr lang="en-US" dirty="0" smtClean="0"/>
              <a:t/>
            </a:r>
            <a:br>
              <a:rPr lang="en-US" dirty="0" smtClean="0"/>
            </a:br>
            <a:endParaRPr lang="en-US" dirty="0"/>
          </a:p>
        </p:txBody>
      </p:sp>
    </p:spTree>
    <p:extLst>
      <p:ext uri="{BB962C8B-B14F-4D97-AF65-F5344CB8AC3E}">
        <p14:creationId xmlns:p14="http://schemas.microsoft.com/office/powerpoint/2010/main" val="1443268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253</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Name : Farhan Farooq Level : SAP Lead Techno Functional Senior Consultant Certifications : SAP SD/ITIL/HANA Cloud Integration and Hybris Marketing. </vt:lpstr>
      <vt:lpstr> </vt:lpstr>
      <vt:lpstr>Versions in SAP : • SAP R/1 System RF: 1972 • SAP R/2 Mainframe System: 1979 • SAP R/3 Enterprise Edition 1.0 A: July 1992 • SAP R/3 Enterprise Edition 2.0, 3.0, 4.0, 4.0B, 4.3, 4.5B, 4.6B, 4,6F and 4.7 (1993-2003) • SAP ERP Central Component (ECC) 5.0: 2004 • SAP ERP Central Component (ECC) 6.0: October 2005 • SAP enhancement package 1 for SAP ERP 6.0: December 2006 • SAP enhancement package 2 for SAP ERP 6.0: July 2007 • SAP enhancement package 3 for SAP ERP 6.0 • SAP enhancement package 4 for SAP ERP 6.0 • SAP enhancement package 5 for SAP ERP 6.0: June 2010 • SAP enhancement package 6 for SAP ERP 6.0: June 2012 • SAP enhancement package 7 for SAP ERP 6.0: 2013  Why SAP ERP: 1. SAP stands for Systems Applications and Products in Data Processing 2. SAP ERP stands for Enterprise Resource Planning i.e. effectively planning and utilization of the Resources. It helps to integrate all the        individual business process into a single system, 3. SAP is based on 3 Tier Architecture which includes Presentation (SAP GUI) , Application (Web User Interface) and Database Layer 4. The Key advantages which SAP has over the other ERP Products (BAAN, Oracle, JD Edwards etc) includes flexibility, Customized       solution as per our requirement. 5. Highly Integrated with other modules. 6. Industry specific modules e.g. IS-Oil, IS- Retail, IS-Telecommunication. 7. Continuous Support. 8. The major advantage is “HIGHLY INTEGRATED WITH OTHER MODULES OF BUSINESS”  which is not there in other ERP Products. 9. In other ERP Products like BAAN, Oracle etc.  we need to have different software for different modules. Here Integration becomes an     issue, not all software support  some integrations except SAP.     </vt:lpstr>
      <vt:lpstr>SAP Training Materials :  1. Will provide the soft copy of all the course contents. 2. Will provide documentations and scripts on key areas of SAP SD e.g. ATP, Product Allocation,      Rebates, Work Flow Process, Campaign Process etc. I have implemented in my experience. 3. Will conduct weekly test on topics covered with real time questions and in depth preparation       of Interviews with real time business scenarios which are always asked in the technical round      including Implementation and Support Project.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 Farhan (external - Project)</dc:creator>
  <cp:lastModifiedBy>Farooq, Farhan (external - Project)</cp:lastModifiedBy>
  <cp:revision>38</cp:revision>
  <dcterms:created xsi:type="dcterms:W3CDTF">2016-12-14T13:53:25Z</dcterms:created>
  <dcterms:modified xsi:type="dcterms:W3CDTF">2016-12-28T13:48:19Z</dcterms:modified>
</cp:coreProperties>
</file>